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8"/>
  </p:notesMasterIdLst>
  <p:sldIdLst>
    <p:sldId id="311" r:id="rId2"/>
    <p:sldId id="347" r:id="rId3"/>
    <p:sldId id="330" r:id="rId4"/>
    <p:sldId id="348" r:id="rId5"/>
    <p:sldId id="373" r:id="rId6"/>
    <p:sldId id="368" r:id="rId7"/>
    <p:sldId id="381" r:id="rId8"/>
    <p:sldId id="383" r:id="rId9"/>
    <p:sldId id="382" r:id="rId10"/>
    <p:sldId id="384" r:id="rId11"/>
    <p:sldId id="351" r:id="rId12"/>
    <p:sldId id="376" r:id="rId13"/>
    <p:sldId id="377" r:id="rId14"/>
    <p:sldId id="378" r:id="rId15"/>
    <p:sldId id="374" r:id="rId16"/>
    <p:sldId id="375" r:id="rId17"/>
    <p:sldId id="370" r:id="rId18"/>
    <p:sldId id="386" r:id="rId19"/>
    <p:sldId id="372" r:id="rId20"/>
    <p:sldId id="379" r:id="rId21"/>
    <p:sldId id="380" r:id="rId22"/>
    <p:sldId id="387" r:id="rId23"/>
    <p:sldId id="365" r:id="rId24"/>
    <p:sldId id="315" r:id="rId25"/>
    <p:sldId id="321" r:id="rId26"/>
    <p:sldId id="3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0CFCCB-B000-4E8E-A619-F703BF1EA5E9}">
          <p14:sldIdLst>
            <p14:sldId id="311"/>
            <p14:sldId id="347"/>
            <p14:sldId id="330"/>
            <p14:sldId id="348"/>
            <p14:sldId id="373"/>
            <p14:sldId id="368"/>
            <p14:sldId id="381"/>
            <p14:sldId id="383"/>
            <p14:sldId id="382"/>
            <p14:sldId id="384"/>
            <p14:sldId id="351"/>
            <p14:sldId id="376"/>
            <p14:sldId id="377"/>
            <p14:sldId id="378"/>
            <p14:sldId id="374"/>
            <p14:sldId id="375"/>
            <p14:sldId id="370"/>
            <p14:sldId id="386"/>
            <p14:sldId id="372"/>
            <p14:sldId id="379"/>
            <p14:sldId id="380"/>
            <p14:sldId id="387"/>
            <p14:sldId id="365"/>
            <p14:sldId id="315"/>
            <p14:sldId id="321"/>
            <p14:sldId id="3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430" autoAdjust="0"/>
  </p:normalViewPr>
  <p:slideViewPr>
    <p:cSldViewPr>
      <p:cViewPr>
        <p:scale>
          <a:sx n="110" d="100"/>
          <a:sy n="110" d="100"/>
        </p:scale>
        <p:origin x="-16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4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pPr/>
              <a:t>3/18/2014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9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3/18/2014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3/18/2014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3/18/2014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ranular3dhand.squarespac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Updates - Upcoming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6200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What’s to </a:t>
            </a:r>
            <a:r>
              <a:rPr lang="en-US" sz="3600" dirty="0" smtClean="0"/>
              <a:t>come: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2400" dirty="0" smtClean="0"/>
              <a:t>Ability to stop motors with </a:t>
            </a:r>
            <a:r>
              <a:rPr lang="en-US" sz="2400" dirty="0" smtClean="0"/>
              <a:t>potentiometers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Control of </a:t>
            </a:r>
            <a:r>
              <a:rPr lang="en-US" sz="2400" dirty="0" smtClean="0"/>
              <a:t>pump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Control of </a:t>
            </a:r>
            <a:r>
              <a:rPr lang="en-US" sz="2400" dirty="0" smtClean="0"/>
              <a:t>valve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Update GUI with options for pump and </a:t>
            </a:r>
            <a:r>
              <a:rPr lang="en-US" sz="2400" dirty="0" smtClean="0"/>
              <a:t>valve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Connect </a:t>
            </a:r>
            <a:r>
              <a:rPr lang="en-US" sz="2400" dirty="0" smtClean="0"/>
              <a:t>to Arduino Uno via Bluetooth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Palm Updates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0"/>
            <a:ext cx="6705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As per Phase 4 design goals, a new version of the hand was made with repositioned thumb and redesigned cable guides</a:t>
            </a:r>
          </a:p>
          <a:p>
            <a:endParaRPr lang="en-US" dirty="0" smtClean="0"/>
          </a:p>
          <a:p>
            <a:r>
              <a:rPr lang="en-US" dirty="0" smtClean="0"/>
              <a:t>The new design also featured a slightly higher tolerance to eliminate bridging</a:t>
            </a:r>
          </a:p>
          <a:p>
            <a:endParaRPr lang="en-US" dirty="0"/>
          </a:p>
          <a:p>
            <a:r>
              <a:rPr lang="en-US" dirty="0" smtClean="0"/>
              <a:t>This design was printed on March 4th</a:t>
            </a:r>
          </a:p>
          <a:p>
            <a:endParaRPr lang="en-US" dirty="0" smtClean="0"/>
          </a:p>
          <a:p>
            <a:r>
              <a:rPr lang="en-US" dirty="0" smtClean="0"/>
              <a:t>Some parts worked as expected and some posed new design problems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46" b="89685" l="15929" r="87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13674" r="10592" b="9304"/>
          <a:stretch/>
        </p:blipFill>
        <p:spPr bwMode="auto">
          <a:xfrm rot="20915889">
            <a:off x="7158522" y="401150"/>
            <a:ext cx="1992083" cy="2468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62018"/>
            <a:ext cx="1309687" cy="35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89983" y="6296515"/>
            <a:ext cx="305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Old (top) and new (bottom) hand designs.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011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Palm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60198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thumb was moved to a position where it would meet with the middle finger upon tightening the cable</a:t>
            </a:r>
          </a:p>
          <a:p>
            <a:pPr lvl="1"/>
            <a:r>
              <a:rPr lang="en-US" dirty="0" smtClean="0"/>
              <a:t>This allows the hand to pick up small objects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design differs slightly from the human hand</a:t>
            </a:r>
          </a:p>
          <a:p>
            <a:pPr lvl="1"/>
            <a:r>
              <a:rPr lang="en-US" dirty="0" smtClean="0"/>
              <a:t>The human hand typically uses the index finger to manipulate small objects</a:t>
            </a:r>
          </a:p>
          <a:p>
            <a:pPr lvl="1"/>
            <a:r>
              <a:rPr lang="en-US" dirty="0" smtClean="0"/>
              <a:t>However, putting the thumb at an angle meeting the index finger interferes with the forearm mount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difference should not interfere with day-to-day tasks</a:t>
            </a:r>
          </a:p>
          <a:p>
            <a:pPr lvl="1"/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his aspect of the design worked as expected and displayed correct finger motion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4652" y="5164835"/>
            <a:ext cx="305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Hand demonstrating desired motion.</a:t>
            </a:r>
            <a:endParaRPr 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55542" y="2467213"/>
            <a:ext cx="3412235" cy="198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Palm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76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redesigned cable guides, however, did not work</a:t>
            </a:r>
          </a:p>
          <a:p>
            <a:endParaRPr lang="en-US" dirty="0" smtClean="0"/>
          </a:p>
          <a:p>
            <a:r>
              <a:rPr lang="en-US" dirty="0" smtClean="0"/>
              <a:t>This is because the hole for the cable had too small of a surface area for support material removal</a:t>
            </a:r>
          </a:p>
          <a:p>
            <a:pPr lvl="1"/>
            <a:r>
              <a:rPr lang="en-US" dirty="0" smtClean="0"/>
              <a:t>Support material is typically removed via an acid bath</a:t>
            </a:r>
          </a:p>
          <a:p>
            <a:pPr lvl="1"/>
            <a:r>
              <a:rPr lang="en-US" dirty="0" smtClean="0"/>
              <a:t>The cross section of the cable guide holes was too small for the acid bath to access the support material</a:t>
            </a:r>
          </a:p>
          <a:p>
            <a:pPr lvl="1"/>
            <a:r>
              <a:rPr lang="en-US" dirty="0" smtClean="0"/>
              <a:t>Therefore the cable guides are clogged and the cable guide design must be </a:t>
            </a:r>
            <a:r>
              <a:rPr lang="en-US" dirty="0" smtClean="0"/>
              <a:t>revisited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Solution: </a:t>
            </a:r>
            <a:r>
              <a:rPr lang="en-US" dirty="0" smtClean="0"/>
              <a:t>Add </a:t>
            </a:r>
            <a:r>
              <a:rPr lang="en-US" dirty="0" smtClean="0"/>
              <a:t>more surface area to cable guide holes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4" r="2202" b="5911"/>
          <a:stretch/>
        </p:blipFill>
        <p:spPr bwMode="auto">
          <a:xfrm>
            <a:off x="2116606" y="5065594"/>
            <a:ext cx="5257800" cy="131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7401" y="6376916"/>
            <a:ext cx="537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Cable guide holes are blocked with black support material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10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Palm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800"/>
          </a:xfrm>
        </p:spPr>
        <p:txBody>
          <a:bodyPr/>
          <a:lstStyle/>
          <a:p>
            <a:r>
              <a:rPr lang="en-US" dirty="0" smtClean="0"/>
              <a:t>Current palm design:</a:t>
            </a:r>
          </a:p>
          <a:p>
            <a:pPr lvl="1"/>
            <a:r>
              <a:rPr lang="en-US" dirty="0" smtClean="0"/>
              <a:t>Holes have been added to allow acid to access support material</a:t>
            </a:r>
          </a:p>
          <a:p>
            <a:pPr lvl="1"/>
            <a:r>
              <a:rPr lang="en-US" dirty="0" smtClean="0"/>
              <a:t>Cable guides have again been made into a U shape, creating more surface area in the tunnel itself</a:t>
            </a:r>
          </a:p>
          <a:p>
            <a:pPr lvl="1"/>
            <a:r>
              <a:rPr lang="en-US" dirty="0" smtClean="0"/>
              <a:t>Thumb cable guide has been reconfigured into an “A” shape to create better leverage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09051"/>
            <a:ext cx="3733800" cy="26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42" y="3809051"/>
            <a:ext cx="3289181" cy="2656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4932" y="6328525"/>
            <a:ext cx="380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Old (left) and new (right) palm designs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792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67" y="4886325"/>
            <a:ext cx="4009878" cy="185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29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Phase 4 sensor setup required motor slides</a:t>
            </a:r>
          </a:p>
          <a:p>
            <a:pPr lvl="1"/>
            <a:r>
              <a:rPr lang="en-US" dirty="0" smtClean="0"/>
              <a:t>This required a moving part in the forearm, adding complexity to the design</a:t>
            </a:r>
          </a:p>
          <a:p>
            <a:pPr lvl="1"/>
            <a:r>
              <a:rPr lang="en-US" dirty="0" smtClean="0"/>
              <a:t>Forearm design was already proving to be very complex and posed a problem keeping with project timelines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sensor setup proposed: Springs and linear potentiometers</a:t>
            </a:r>
          </a:p>
          <a:p>
            <a:pPr lvl="1"/>
            <a:r>
              <a:rPr lang="en-US" dirty="0" smtClean="0"/>
              <a:t>These negate the need for motor slides</a:t>
            </a:r>
          </a:p>
          <a:p>
            <a:pPr lvl="1"/>
            <a:r>
              <a:rPr lang="en-US" dirty="0" smtClean="0"/>
              <a:t>They work on the same principle as the motor slides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AutoShape 2" descr="Displaying new sens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8" b="98258" l="3725" r="985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5242">
            <a:off x="5386369" y="4992451"/>
            <a:ext cx="2209799" cy="181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2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How the new sensor setup works: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takes a nominal force to reel in the finger</a:t>
            </a:r>
          </a:p>
          <a:p>
            <a:pPr lvl="1"/>
            <a:r>
              <a:rPr lang="en-US" dirty="0"/>
              <a:t>When the finger </a:t>
            </a:r>
            <a:r>
              <a:rPr lang="en-US" dirty="0" smtClean="0"/>
              <a:t>makes</a:t>
            </a:r>
            <a:r>
              <a:rPr lang="en-US" dirty="0" smtClean="0"/>
              <a:t> contact, the force </a:t>
            </a:r>
            <a:r>
              <a:rPr lang="en-US" dirty="0" smtClean="0"/>
              <a:t>spikes</a:t>
            </a:r>
            <a:endParaRPr lang="en-US" dirty="0"/>
          </a:p>
          <a:p>
            <a:pPr lvl="1"/>
            <a:r>
              <a:rPr lang="en-US" dirty="0"/>
              <a:t>A spring connecting two sections of cable </a:t>
            </a:r>
            <a:r>
              <a:rPr lang="en-US" dirty="0" smtClean="0"/>
              <a:t>stretches </a:t>
            </a:r>
            <a:r>
              <a:rPr lang="en-US" dirty="0"/>
              <a:t>more under greater </a:t>
            </a:r>
            <a:r>
              <a:rPr lang="en-US" dirty="0" smtClean="0"/>
              <a:t>force</a:t>
            </a:r>
          </a:p>
          <a:p>
            <a:pPr lvl="1"/>
            <a:r>
              <a:rPr lang="en-US" dirty="0" smtClean="0"/>
              <a:t>Therefore, contact can be determined via spikes in spring position</a:t>
            </a:r>
          </a:p>
          <a:p>
            <a:pPr lvl="1"/>
            <a:endParaRPr lang="en-US" dirty="0"/>
          </a:p>
          <a:p>
            <a:r>
              <a:rPr lang="en-US" dirty="0" smtClean="0"/>
              <a:t>This can </a:t>
            </a:r>
            <a:r>
              <a:rPr lang="en-US" dirty="0" smtClean="0"/>
              <a:t>be also used to determine exact force at the finger</a:t>
            </a:r>
          </a:p>
          <a:p>
            <a:pPr lvl="1"/>
            <a:r>
              <a:rPr lang="en-US" dirty="0" smtClean="0"/>
              <a:t>If the K value of the spring is known, force can be interpolated using Hooke’s law</a:t>
            </a:r>
          </a:p>
          <a:p>
            <a:pPr lvl="1"/>
            <a:r>
              <a:rPr lang="en-US" dirty="0" smtClean="0"/>
              <a:t>However, force calculation will not be within the scope of this project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 smtClean="0"/>
              <a:t>conversion of logarithmic scale of the potentiometers to a linear change in </a:t>
            </a:r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Forearm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6599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Originally planned to reuse </a:t>
            </a:r>
            <a:r>
              <a:rPr lang="en-US" dirty="0" err="1"/>
              <a:t>I</a:t>
            </a:r>
            <a:r>
              <a:rPr lang="en-US" dirty="0" err="1" smtClean="0"/>
              <a:t>nMoov</a:t>
            </a:r>
            <a:r>
              <a:rPr lang="en-US" dirty="0" smtClean="0"/>
              <a:t> forearm</a:t>
            </a:r>
          </a:p>
          <a:p>
            <a:pPr lvl="1"/>
            <a:r>
              <a:rPr lang="en-US" dirty="0" smtClean="0"/>
              <a:t>This proved difficult since the </a:t>
            </a:r>
            <a:r>
              <a:rPr lang="en-US" dirty="0" err="1" smtClean="0"/>
              <a:t>InMoov</a:t>
            </a:r>
            <a:r>
              <a:rPr lang="en-US" dirty="0" smtClean="0"/>
              <a:t> could not be imported into SolidWorks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Model forearm from scratch</a:t>
            </a:r>
          </a:p>
          <a:p>
            <a:endParaRPr lang="en-US" dirty="0" smtClean="0"/>
          </a:p>
          <a:p>
            <a:r>
              <a:rPr lang="en-US" dirty="0" smtClean="0"/>
              <a:t>Top case</a:t>
            </a:r>
          </a:p>
          <a:p>
            <a:pPr lvl="1"/>
            <a:r>
              <a:rPr lang="en-US" dirty="0" smtClean="0"/>
              <a:t>Hand mounting</a:t>
            </a:r>
          </a:p>
          <a:p>
            <a:pPr lvl="1"/>
            <a:r>
              <a:rPr lang="en-US" dirty="0" smtClean="0"/>
              <a:t>Arduino and shield mounting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Bottom Case</a:t>
            </a:r>
          </a:p>
          <a:p>
            <a:pPr lvl="1"/>
            <a:r>
              <a:rPr lang="en-US" dirty="0" smtClean="0"/>
              <a:t>Servo </a:t>
            </a:r>
            <a:r>
              <a:rPr lang="en-US" dirty="0"/>
              <a:t>motor mounting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98" y="1295400"/>
            <a:ext cx="4013002" cy="237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99" y="3816208"/>
            <a:ext cx="4013002" cy="265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Forearm </a:t>
            </a:r>
            <a:r>
              <a:rPr lang="en-US" dirty="0" smtClean="0"/>
              <a:t>Design – 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76800"/>
          </a:xfrm>
        </p:spPr>
        <p:txBody>
          <a:bodyPr/>
          <a:lstStyle/>
          <a:p>
            <a:r>
              <a:rPr lang="en-US" dirty="0" smtClean="0"/>
              <a:t>Mounts must still be made for the following components:</a:t>
            </a:r>
            <a:endParaRPr lang="en-US" dirty="0" smtClean="0"/>
          </a:p>
          <a:p>
            <a:pPr lvl="1"/>
            <a:r>
              <a:rPr lang="en-US" dirty="0" smtClean="0"/>
              <a:t>Pump</a:t>
            </a:r>
          </a:p>
          <a:p>
            <a:pPr lvl="1"/>
            <a:r>
              <a:rPr lang="en-US" dirty="0" smtClean="0"/>
              <a:t>Pneumatic valve</a:t>
            </a:r>
          </a:p>
          <a:p>
            <a:pPr lvl="1"/>
            <a:r>
              <a:rPr lang="en-US" dirty="0" smtClean="0"/>
              <a:t>Battery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</a:t>
            </a:r>
            <a:r>
              <a:rPr lang="en-US" dirty="0" smtClean="0"/>
              <a:t>possible </a:t>
            </a:r>
            <a:r>
              <a:rPr lang="en-US" dirty="0" smtClean="0"/>
              <a:t>that not everything will fit inside the forearm</a:t>
            </a:r>
          </a:p>
          <a:p>
            <a:pPr lvl="1"/>
            <a:r>
              <a:rPr lang="en-US" dirty="0" smtClean="0"/>
              <a:t>This is okay because this is a first prototype, proving that the concept works</a:t>
            </a:r>
          </a:p>
          <a:p>
            <a:pPr lvl="1"/>
            <a:r>
              <a:rPr lang="en-US" dirty="0" smtClean="0"/>
              <a:t>Future users may hone the design so that everything does fit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3539" r="13925" b="10955"/>
          <a:stretch/>
        </p:blipFill>
        <p:spPr bwMode="auto">
          <a:xfrm>
            <a:off x="6096000" y="1981200"/>
            <a:ext cx="2634018" cy="401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20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Jamming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r>
              <a:rPr lang="en-US" dirty="0" smtClean="0"/>
              <a:t>Original Idea: Slip </a:t>
            </a:r>
            <a:r>
              <a:rPr lang="en-US" dirty="0" smtClean="0"/>
              <a:t>cast latex in a 3D printed </a:t>
            </a:r>
            <a:r>
              <a:rPr lang="en-US" dirty="0" smtClean="0"/>
              <a:t>mold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 smtClean="0"/>
              <a:t>Idea: Use a glove as the casing</a:t>
            </a:r>
          </a:p>
          <a:p>
            <a:pPr lvl="1"/>
            <a:r>
              <a:rPr lang="en-US" dirty="0" smtClean="0"/>
              <a:t>Cut the fingers and cuff off, use the palm portion</a:t>
            </a:r>
          </a:p>
          <a:p>
            <a:pPr lvl="1"/>
            <a:r>
              <a:rPr lang="en-US" dirty="0" smtClean="0"/>
              <a:t>Use super glue to seal the edges</a:t>
            </a:r>
          </a:p>
          <a:p>
            <a:pPr lvl="1"/>
            <a:r>
              <a:rPr lang="en-US" dirty="0" smtClean="0"/>
              <a:t>Attempted using disposable latex, PVC, and nitrile gloves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7" name="Picture 3" descr="C:\Users\Class2013\Documents\senior d\glove pictures\IMG_23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384745"/>
            <a:ext cx="1657759" cy="221034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390271"/>
            <a:ext cx="2387287" cy="220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3 million population of arm amputees worldwide</a:t>
            </a:r>
          </a:p>
          <a:p>
            <a:pPr lvl="1"/>
            <a:r>
              <a:rPr lang="en-US" dirty="0" smtClean="0"/>
              <a:t>59% are below the </a:t>
            </a:r>
            <a:r>
              <a:rPr lang="en-US" dirty="0" smtClean="0"/>
              <a:t>elbow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Current prosthetic hands are costly</a:t>
            </a:r>
          </a:p>
          <a:p>
            <a:pPr lvl="1"/>
            <a:r>
              <a:rPr lang="en-US" dirty="0" smtClean="0"/>
              <a:t>Only half of arm amputees can afford prosthetic hands</a:t>
            </a:r>
          </a:p>
          <a:p>
            <a:pPr lvl="1"/>
            <a:r>
              <a:rPr lang="en-US" dirty="0" smtClean="0"/>
              <a:t>People in developing countries cannot get access to such device</a:t>
            </a:r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 smtClean="0"/>
              <a:t>is a need to develop an affordable, readily available prosthetic </a:t>
            </a:r>
            <a:r>
              <a:rPr lang="en-US" dirty="0" smtClean="0"/>
              <a:t>hands</a:t>
            </a:r>
            <a:endParaRPr lang="en-US" dirty="0"/>
          </a:p>
        </p:txBody>
      </p:sp>
      <p:pic>
        <p:nvPicPr>
          <p:cNvPr id="1026" name="Picture 2" descr="http://assets.inhabitat.com/wp-content/blogs.dir/1/files/2013/03/Nigel-Ackland-Bebionic3-Prosthetic-Han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00601"/>
            <a:ext cx="3416110" cy="19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Jamming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Disposable </a:t>
            </a:r>
            <a:r>
              <a:rPr lang="en-US" dirty="0" smtClean="0"/>
              <a:t>gloves </a:t>
            </a:r>
            <a:r>
              <a:rPr lang="en-US" dirty="0" smtClean="0"/>
              <a:t>showed promise to be airtight and were easy to construct. However there was concern about the durability of the gloves.</a:t>
            </a:r>
          </a:p>
          <a:p>
            <a:endParaRPr lang="en-US" sz="900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733800"/>
            <a:ext cx="3000074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457200" y="2971800"/>
            <a:ext cx="5105400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Solution: Reusable kitchen gloves</a:t>
            </a:r>
          </a:p>
          <a:p>
            <a:pPr lvl="1"/>
            <a:r>
              <a:rPr lang="en-US" dirty="0" smtClean="0"/>
              <a:t>Problems Encountered: </a:t>
            </a:r>
          </a:p>
          <a:p>
            <a:pPr lvl="2"/>
            <a:r>
              <a:rPr lang="en-US" dirty="0" smtClean="0"/>
              <a:t>The first set (yellow) were crumpled </a:t>
            </a:r>
            <a:r>
              <a:rPr lang="en-US" sz="1800" dirty="0" smtClean="0"/>
              <a:t>from being in the package, preventing them from forming an airtight seal.</a:t>
            </a:r>
          </a:p>
          <a:p>
            <a:pPr lvl="2"/>
            <a:r>
              <a:rPr lang="en-US" sz="1800" dirty="0" smtClean="0"/>
              <a:t>Since reusable gloves have a dedicated left and right glove, it was much harder to cut a large area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Jamming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15611"/>
            <a:ext cx="8915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Tried </a:t>
            </a:r>
            <a:r>
              <a:rPr lang="en-US" dirty="0" smtClean="0"/>
              <a:t>different </a:t>
            </a:r>
            <a:r>
              <a:rPr lang="en-US" dirty="0" smtClean="0"/>
              <a:t>gloves with a longer cuff and a cotton flock </a:t>
            </a:r>
            <a:r>
              <a:rPr lang="en-US" dirty="0" smtClean="0"/>
              <a:t>lining</a:t>
            </a:r>
            <a:endParaRPr lang="en-US" dirty="0" smtClean="0"/>
          </a:p>
          <a:p>
            <a:r>
              <a:rPr lang="en-US" dirty="0" smtClean="0"/>
              <a:t>Used the cuff instead of the palm of the glove</a:t>
            </a:r>
          </a:p>
          <a:p>
            <a:r>
              <a:rPr lang="en-US" dirty="0" smtClean="0"/>
              <a:t>Able to </a:t>
            </a:r>
            <a:r>
              <a:rPr lang="en-US" dirty="0" smtClean="0"/>
              <a:t>secure the edges with glue (leaving a 1” opening)</a:t>
            </a:r>
          </a:p>
          <a:p>
            <a:pPr lvl="1"/>
            <a:r>
              <a:rPr lang="en-US" dirty="0" smtClean="0"/>
              <a:t>Inflated the glove and submerged it in water to look for leaks</a:t>
            </a:r>
          </a:p>
          <a:p>
            <a:pPr lvl="1"/>
            <a:r>
              <a:rPr lang="en-US" dirty="0" smtClean="0"/>
              <a:t>Bubbles indicated an air leak, so the glove was </a:t>
            </a:r>
            <a:r>
              <a:rPr lang="en-US" dirty="0" smtClean="0"/>
              <a:t>removed </a:t>
            </a:r>
            <a:r>
              <a:rPr lang="en-US" dirty="0" smtClean="0"/>
              <a:t>and the leak was fixed with more superglue, </a:t>
            </a:r>
            <a:r>
              <a:rPr lang="en-US" dirty="0" smtClean="0"/>
              <a:t>which </a:t>
            </a:r>
            <a:r>
              <a:rPr lang="en-US" dirty="0" smtClean="0"/>
              <a:t>made a </a:t>
            </a:r>
            <a:r>
              <a:rPr lang="en-US" dirty="0" smtClean="0"/>
              <a:t>successful </a:t>
            </a:r>
            <a:r>
              <a:rPr lang="en-US" dirty="0" smtClean="0"/>
              <a:t>airtight pocket.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3954011"/>
            <a:ext cx="2133600" cy="276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894714"/>
            <a:ext cx="3048000" cy="182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46482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website has been updated</a:t>
            </a:r>
          </a:p>
          <a:p>
            <a:endParaRPr lang="en-US" dirty="0" smtClean="0"/>
          </a:p>
          <a:p>
            <a:r>
              <a:rPr lang="en-US" dirty="0" smtClean="0"/>
              <a:t>Design changes:</a:t>
            </a:r>
          </a:p>
          <a:p>
            <a:pPr lvl="1"/>
            <a:r>
              <a:rPr lang="en-US" dirty="0" smtClean="0"/>
              <a:t>Totally new format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navigation</a:t>
            </a:r>
          </a:p>
          <a:p>
            <a:pPr lvl="1"/>
            <a:endParaRPr lang="en-US" dirty="0"/>
          </a:p>
          <a:p>
            <a:r>
              <a:rPr lang="en-US" dirty="0" smtClean="0"/>
              <a:t>Content changes:</a:t>
            </a:r>
          </a:p>
          <a:p>
            <a:pPr lvl="1"/>
            <a:r>
              <a:rPr lang="en-US" dirty="0" smtClean="0"/>
              <a:t>Updated with all of the latest project work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address:</a:t>
            </a:r>
          </a:p>
          <a:p>
            <a:pPr lvl="1"/>
            <a:r>
              <a:rPr lang="en-US" dirty="0">
                <a:hlinkClick r:id="rId2"/>
              </a:rPr>
              <a:t>http://granular3dhand.squarespace.com/</a:t>
            </a: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7" y="1066800"/>
            <a:ext cx="415249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4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Finish forearm design</a:t>
            </a:r>
          </a:p>
          <a:p>
            <a:pPr lvl="1"/>
            <a:r>
              <a:rPr lang="en-US" dirty="0" smtClean="0"/>
              <a:t>Print hand and forearm</a:t>
            </a:r>
          </a:p>
          <a:p>
            <a:pPr lvl="1"/>
            <a:r>
              <a:rPr lang="en-US" dirty="0" smtClean="0"/>
              <a:t>Assemble hand and forearm</a:t>
            </a:r>
          </a:p>
          <a:p>
            <a:pPr lvl="1"/>
            <a:r>
              <a:rPr lang="en-US" dirty="0" smtClean="0"/>
              <a:t>Integrate granular jamming</a:t>
            </a:r>
            <a:endParaRPr lang="en-US" dirty="0" smtClean="0"/>
          </a:p>
          <a:p>
            <a:pPr lvl="1"/>
            <a:r>
              <a:rPr lang="en-US" dirty="0" smtClean="0"/>
              <a:t>Assembly of electronics inside housing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Finish programming</a:t>
            </a:r>
          </a:p>
          <a:p>
            <a:pPr lvl="2"/>
            <a:r>
              <a:rPr lang="en-US" dirty="0" smtClean="0"/>
              <a:t>Integration of potentiometers</a:t>
            </a:r>
          </a:p>
          <a:p>
            <a:pPr lvl="2"/>
            <a:r>
              <a:rPr lang="en-US" dirty="0" smtClean="0"/>
              <a:t>Control of pump and valve</a:t>
            </a:r>
          </a:p>
          <a:p>
            <a:pPr lvl="1"/>
            <a:r>
              <a:rPr lang="en-US" dirty="0" smtClean="0"/>
              <a:t>Continue updating website</a:t>
            </a:r>
            <a:endParaRPr lang="en-US" dirty="0"/>
          </a:p>
        </p:txBody>
      </p:sp>
      <p:pic>
        <p:nvPicPr>
          <p:cNvPr id="3074" name="Picture 2" descr="http://upload.wikimedia.org/wikipedia/commons/f/f4/Shadow_Hand_Bulb_large_Alp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867400" y="1628775"/>
            <a:ext cx="30670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2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36102"/>
              </p:ext>
            </p:extLst>
          </p:nvPr>
        </p:nvGraphicFramePr>
        <p:xfrm>
          <a:off x="609600" y="1828800"/>
          <a:ext cx="8278368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905"/>
                <a:gridCol w="6372558"/>
                <a:gridCol w="952905"/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Quantity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Part Purchased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Price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Arduino Uno board REV3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$28.57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I/O expansion shield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$15.99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Relay module 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$15.60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MG995 metal servo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$9.52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12V expandable battery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$25.99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3/8" x 3/4" springs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$8.90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Microbrushless air vacuum pump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$82.50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Solenoid pneumatic valve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$49.95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Arduino bluetooth dongle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$6.78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Pneumatic tubing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$10.50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Linear potentiometer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$43.61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Total Price: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$297.91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224" marR="14224" marT="1422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1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46"/>
          <a:stretch/>
        </p:blipFill>
        <p:spPr bwMode="auto">
          <a:xfrm>
            <a:off x="320615" y="2154896"/>
            <a:ext cx="8534400" cy="336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Construction/Testing Time Table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" y="2057400"/>
            <a:ext cx="9141652" cy="350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an open-source, affordable, multifunctional, 3-D printed prosthetic hand</a:t>
            </a:r>
          </a:p>
          <a:p>
            <a:pPr lvl="1"/>
            <a:r>
              <a:rPr lang="en-US" dirty="0"/>
              <a:t>Costs less than $500</a:t>
            </a:r>
          </a:p>
          <a:p>
            <a:pPr lvl="1"/>
            <a:r>
              <a:rPr lang="en-US" dirty="0"/>
              <a:t>Able to perform a number of everyday tasks</a:t>
            </a:r>
          </a:p>
          <a:p>
            <a:pPr lvl="1"/>
            <a:r>
              <a:rPr lang="en-US" dirty="0"/>
              <a:t>Designed such that consumer-level assembly is easy</a:t>
            </a:r>
          </a:p>
          <a:p>
            <a:pPr lvl="1"/>
            <a:r>
              <a:rPr lang="en-US" dirty="0"/>
              <a:t>Open source</a:t>
            </a:r>
          </a:p>
          <a:p>
            <a:pPr lvl="2"/>
            <a:r>
              <a:rPr lang="en-US" dirty="0"/>
              <a:t>Anyone can download the design from the internet and modify the hand to suit their own needs</a:t>
            </a:r>
          </a:p>
          <a:p>
            <a:endParaRPr lang="en-US" dirty="0" smtClean="0"/>
          </a:p>
          <a:p>
            <a:r>
              <a:rPr lang="en-US" dirty="0" smtClean="0"/>
              <a:t>Semester Objective</a:t>
            </a:r>
            <a:endParaRPr lang="en-US" dirty="0" smtClean="0"/>
          </a:p>
          <a:p>
            <a:pPr lvl="1"/>
            <a:r>
              <a:rPr lang="en-US" dirty="0" smtClean="0"/>
              <a:t>Fabricate a working prototype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900" dirty="0"/>
              <a:t>Phase </a:t>
            </a:r>
            <a:r>
              <a:rPr lang="en-US" sz="3900" dirty="0" smtClean="0"/>
              <a:t>5:</a:t>
            </a:r>
            <a:endParaRPr lang="en-US" sz="3900" dirty="0"/>
          </a:p>
          <a:p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smtClean="0"/>
              <a:t>printed second iteration of complete hand</a:t>
            </a:r>
          </a:p>
          <a:p>
            <a:endParaRPr lang="en-US" dirty="0" smtClean="0"/>
          </a:p>
          <a:p>
            <a:r>
              <a:rPr lang="en-US" dirty="0" smtClean="0"/>
              <a:t>Continued programming for the Arduino Uno</a:t>
            </a:r>
          </a:p>
          <a:p>
            <a:endParaRPr lang="en-US" dirty="0" smtClean="0"/>
          </a:p>
          <a:p>
            <a:r>
              <a:rPr lang="en-US" dirty="0" smtClean="0"/>
              <a:t>Updated forearm model</a:t>
            </a:r>
          </a:p>
          <a:p>
            <a:endParaRPr lang="en-US" dirty="0" smtClean="0"/>
          </a:p>
          <a:p>
            <a:r>
              <a:rPr lang="en-US" dirty="0" smtClean="0"/>
              <a:t>Revamped and tested methods for granular jamming pad production</a:t>
            </a:r>
          </a:p>
          <a:p>
            <a:endParaRPr lang="en-US" dirty="0"/>
          </a:p>
          <a:p>
            <a:r>
              <a:rPr lang="en-US" dirty="0" smtClean="0"/>
              <a:t>Revamped sensor setup</a:t>
            </a:r>
          </a:p>
          <a:p>
            <a:endParaRPr lang="en-US" dirty="0"/>
          </a:p>
          <a:p>
            <a:r>
              <a:rPr lang="en-US" dirty="0" smtClean="0"/>
              <a:t>Obtained additional parts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43600" y="3387948"/>
            <a:ext cx="3733800" cy="15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77000" y="604398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Second printed iteration of full hand.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64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103"/>
            <a:ext cx="53340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Granular Jamming Pad design and production plan were generated in Phase 4</a:t>
            </a:r>
          </a:p>
          <a:p>
            <a:pPr lvl="1"/>
            <a:r>
              <a:rPr lang="en-US" dirty="0" smtClean="0"/>
              <a:t>The production plan was to slip cast a latex pad using an ABS mold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Finger control was to be performed via sliding motors and Hall Effect sensors</a:t>
            </a:r>
          </a:p>
          <a:p>
            <a:pPr lvl="1"/>
            <a:r>
              <a:rPr lang="en-US" dirty="0" smtClean="0"/>
              <a:t>Springs would enable the motors to slide</a:t>
            </a:r>
          </a:p>
          <a:p>
            <a:pPr lvl="1"/>
            <a:r>
              <a:rPr lang="en-US" dirty="0" smtClean="0"/>
              <a:t>A magnet would be attached to each motor</a:t>
            </a:r>
          </a:p>
          <a:p>
            <a:pPr lvl="1"/>
            <a:r>
              <a:rPr lang="en-US" dirty="0" smtClean="0"/>
              <a:t>Hall effect sensors would be attached to the housing</a:t>
            </a:r>
          </a:p>
          <a:p>
            <a:pPr lvl="1"/>
            <a:r>
              <a:rPr lang="en-US" dirty="0" smtClean="0"/>
              <a:t>As the force increases, motors move, and sensors can be used to interpolate force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3608" y="1600200"/>
            <a:ext cx="2209800" cy="1476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1499" y="3076575"/>
            <a:ext cx="305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Granular jamming pad design.</a:t>
            </a:r>
            <a:endParaRPr lang="en-US" sz="1400" b="1" dirty="0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578" y="3657600"/>
            <a:ext cx="2389830" cy="237395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715000" y="6066843"/>
            <a:ext cx="342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Proposed Hall Effect sensor setup.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7634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Review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6553200" cy="4876800"/>
          </a:xfrm>
        </p:spPr>
        <p:txBody>
          <a:bodyPr/>
          <a:lstStyle/>
          <a:p>
            <a:r>
              <a:rPr lang="en-US" dirty="0" smtClean="0"/>
              <a:t>First palm iteration was printed in Phase 4</a:t>
            </a:r>
          </a:p>
          <a:p>
            <a:pPr lvl="1"/>
            <a:r>
              <a:rPr lang="en-US" dirty="0" smtClean="0"/>
              <a:t>It had several points of failure:</a:t>
            </a:r>
          </a:p>
          <a:p>
            <a:pPr lvl="2"/>
            <a:r>
              <a:rPr lang="en-US" dirty="0" smtClean="0"/>
              <a:t>Finger tolerance was too small</a:t>
            </a:r>
          </a:p>
          <a:p>
            <a:pPr lvl="2"/>
            <a:r>
              <a:rPr lang="en-US" dirty="0" smtClean="0"/>
              <a:t>Cable guides detached from palm surface</a:t>
            </a:r>
          </a:p>
          <a:p>
            <a:pPr lvl="2"/>
            <a:r>
              <a:rPr lang="en-US" dirty="0" smtClean="0"/>
              <a:t>Thumb bent incorrectly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changes were proposed</a:t>
            </a:r>
          </a:p>
          <a:p>
            <a:pPr lvl="1"/>
            <a:r>
              <a:rPr lang="en-US" dirty="0" smtClean="0"/>
              <a:t>Wire guides would be made shorter and with a modified cross section</a:t>
            </a:r>
          </a:p>
          <a:p>
            <a:pPr lvl="1"/>
            <a:r>
              <a:rPr lang="en-US" dirty="0" smtClean="0"/>
              <a:t>Thumb would be moved to a new position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6" y="1055250"/>
            <a:ext cx="1752600" cy="255036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4416" y="3874650"/>
            <a:ext cx="1752600" cy="150118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41"/>
          <a:stretch/>
        </p:blipFill>
        <p:spPr bwMode="auto">
          <a:xfrm>
            <a:off x="2877250" y="5642054"/>
            <a:ext cx="571594" cy="526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"/>
          <a:stretch/>
        </p:blipFill>
        <p:spPr bwMode="auto">
          <a:xfrm>
            <a:off x="2193990" y="5286079"/>
            <a:ext cx="571594" cy="922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9271" y="5112880"/>
            <a:ext cx="848360" cy="12772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9797" y="5634978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First hand iteration (top), </a:t>
            </a:r>
            <a:r>
              <a:rPr lang="en-US" sz="1400" b="1" dirty="0" smtClean="0"/>
              <a:t>and first palm iteration displaying thumb </a:t>
            </a:r>
            <a:r>
              <a:rPr lang="en-US" sz="1400" b="1" dirty="0" smtClean="0"/>
              <a:t>issues (bottom).</a:t>
            </a:r>
            <a:endParaRPr lang="en-US" sz="1400" b="1" dirty="0" smtClean="0"/>
          </a:p>
          <a:p>
            <a:endParaRPr lang="en-US" sz="1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05000" y="6324600"/>
            <a:ext cx="30876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Old </a:t>
            </a:r>
            <a:r>
              <a:rPr lang="en-US" sz="1400" b="1" dirty="0"/>
              <a:t>vs new cable guard design and proposed hand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Updates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172201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Proof </a:t>
            </a:r>
            <a:r>
              <a:rPr lang="en-US" dirty="0" smtClean="0"/>
              <a:t>of </a:t>
            </a:r>
            <a:r>
              <a:rPr lang="en-US" dirty="0" smtClean="0"/>
              <a:t>concept</a:t>
            </a:r>
            <a:endParaRPr lang="en-US" dirty="0" smtClean="0"/>
          </a:p>
          <a:p>
            <a:pPr lvl="1"/>
            <a:r>
              <a:rPr lang="en-US" dirty="0" smtClean="0"/>
              <a:t>Not using actual connections to a human – simulate with software.</a:t>
            </a:r>
          </a:p>
          <a:p>
            <a:endParaRPr lang="en-US" dirty="0" smtClean="0"/>
          </a:p>
          <a:p>
            <a:r>
              <a:rPr lang="en-US" dirty="0" smtClean="0"/>
              <a:t>Simulate user </a:t>
            </a:r>
            <a:r>
              <a:rPr lang="en-US" dirty="0" smtClean="0"/>
              <a:t>inputs</a:t>
            </a:r>
            <a:endParaRPr lang="en-US" dirty="0" smtClean="0"/>
          </a:p>
          <a:p>
            <a:pPr lvl="1"/>
            <a:r>
              <a:rPr lang="en-US" dirty="0" smtClean="0"/>
              <a:t>Finger control</a:t>
            </a:r>
          </a:p>
          <a:p>
            <a:pPr lvl="2"/>
            <a:r>
              <a:rPr lang="en-US" dirty="0" smtClean="0"/>
              <a:t>Control </a:t>
            </a:r>
            <a:r>
              <a:rPr lang="en-US" dirty="0" smtClean="0"/>
              <a:t>motors</a:t>
            </a:r>
            <a:endParaRPr lang="en-US" dirty="0" smtClean="0"/>
          </a:p>
          <a:p>
            <a:pPr lvl="2"/>
            <a:r>
              <a:rPr lang="en-US" dirty="0" smtClean="0"/>
              <a:t>Limit motor motion with </a:t>
            </a:r>
            <a:r>
              <a:rPr lang="en-US" dirty="0" smtClean="0"/>
              <a:t>potentiometer</a:t>
            </a:r>
            <a:endParaRPr lang="en-US" dirty="0" smtClean="0"/>
          </a:p>
          <a:p>
            <a:pPr lvl="1"/>
            <a:r>
              <a:rPr lang="en-US" dirty="0" smtClean="0"/>
              <a:t>Granular Jamming</a:t>
            </a:r>
          </a:p>
          <a:p>
            <a:pPr lvl="2"/>
            <a:r>
              <a:rPr lang="en-US" dirty="0" smtClean="0"/>
              <a:t>Pump control</a:t>
            </a:r>
            <a:endParaRPr lang="en-US" dirty="0" smtClean="0"/>
          </a:p>
          <a:p>
            <a:pPr lvl="2"/>
            <a:r>
              <a:rPr lang="en-US" dirty="0" smtClean="0"/>
              <a:t>Valve control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 descr="C:\Users\Class2013\Downloads\photo1 (1).jpg"/>
          <p:cNvPicPr>
            <a:picLocks noChangeAspect="1" noChangeArrowheads="1"/>
          </p:cNvPicPr>
          <p:nvPr/>
        </p:nvPicPr>
        <p:blipFill>
          <a:blip r:embed="rId2" cstate="print"/>
          <a:srcRect l="9677" r="9677"/>
          <a:stretch>
            <a:fillRect/>
          </a:stretch>
        </p:blipFill>
        <p:spPr bwMode="auto">
          <a:xfrm rot="5400000">
            <a:off x="6463350" y="4280848"/>
            <a:ext cx="2066501" cy="1886805"/>
          </a:xfrm>
          <a:prstGeom prst="rect">
            <a:avLst/>
          </a:prstGeom>
          <a:noFill/>
        </p:spPr>
      </p:pic>
      <p:pic>
        <p:nvPicPr>
          <p:cNvPr id="2051" name="Picture 3" descr="C:\Users\Class2013\Downloads\photo2.jpg"/>
          <p:cNvPicPr>
            <a:picLocks noChangeAspect="1" noChangeArrowheads="1"/>
          </p:cNvPicPr>
          <p:nvPr/>
        </p:nvPicPr>
        <p:blipFill>
          <a:blip r:embed="rId3" cstate="print"/>
          <a:srcRect l="8197" t="16693" r="24590" b="8544"/>
          <a:stretch>
            <a:fillRect/>
          </a:stretch>
        </p:blipFill>
        <p:spPr bwMode="auto">
          <a:xfrm rot="5400000">
            <a:off x="6391473" y="1914327"/>
            <a:ext cx="2210256" cy="18868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7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Updates -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828800"/>
            <a:ext cx="4343400" cy="4648200"/>
          </a:xfrm>
        </p:spPr>
        <p:txBody>
          <a:bodyPr/>
          <a:lstStyle/>
          <a:p>
            <a:r>
              <a:rPr lang="en-US" dirty="0" smtClean="0"/>
              <a:t>GUIDE from MATLAB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Easy for the user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Toggle buttons to choose fingers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Buttons to close or open fingers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3505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27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133600"/>
            <a:ext cx="4343400" cy="3886200"/>
          </a:xfrm>
        </p:spPr>
        <p:txBody>
          <a:bodyPr/>
          <a:lstStyle/>
          <a:p>
            <a:r>
              <a:rPr lang="en-US" dirty="0" smtClean="0"/>
              <a:t>Testing Setup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Connecting to PC via USB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Servos </a:t>
            </a:r>
            <a:r>
              <a:rPr lang="en-US" dirty="0" smtClean="0"/>
              <a:t>operating </a:t>
            </a:r>
            <a:r>
              <a:rPr lang="en-US" dirty="0"/>
              <a:t>p</a:t>
            </a:r>
            <a:r>
              <a:rPr lang="en-US" dirty="0" smtClean="0"/>
              <a:t>roperly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Testing </a:t>
            </a:r>
            <a:r>
              <a:rPr lang="en-US" dirty="0" smtClean="0"/>
              <a:t>potentiometer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2" descr="C:\Users\Class2013\Downloads\phot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179" y="2133600"/>
            <a:ext cx="3987421" cy="364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7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8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A8A1C3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7156</TotalTime>
  <Words>1419</Words>
  <Application>Microsoft Office PowerPoint</Application>
  <PresentationFormat>On-screen Show (4:3)</PresentationFormat>
  <Paragraphs>299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Clarity</vt:lpstr>
      <vt:lpstr>3d-Printed Granular Jamming Hand</vt:lpstr>
      <vt:lpstr>Problem Statement</vt:lpstr>
      <vt:lpstr>Project Objective</vt:lpstr>
      <vt:lpstr>Deliverables</vt:lpstr>
      <vt:lpstr>Project Review</vt:lpstr>
      <vt:lpstr>Project Review </vt:lpstr>
      <vt:lpstr>Programming Updates - Overview</vt:lpstr>
      <vt:lpstr>Programming Updates - User Interface</vt:lpstr>
      <vt:lpstr>Programming Updates</vt:lpstr>
      <vt:lpstr>Programming Updates - Upcoming</vt:lpstr>
      <vt:lpstr>Palm Updates</vt:lpstr>
      <vt:lpstr>Palm Updates</vt:lpstr>
      <vt:lpstr>Palm Updates</vt:lpstr>
      <vt:lpstr>Palm Updates</vt:lpstr>
      <vt:lpstr>Sensor Updates</vt:lpstr>
      <vt:lpstr>Sensor Updates</vt:lpstr>
      <vt:lpstr>Forearm Design</vt:lpstr>
      <vt:lpstr>Forearm Design – Moving Forward</vt:lpstr>
      <vt:lpstr>Granular Jamming</vt:lpstr>
      <vt:lpstr>Granular Jamming</vt:lpstr>
      <vt:lpstr>Granular Jamming</vt:lpstr>
      <vt:lpstr>Website Updates</vt:lpstr>
      <vt:lpstr>Moving Forward</vt:lpstr>
      <vt:lpstr>Bill of Materials</vt:lpstr>
      <vt:lpstr>Gantt Chart</vt:lpstr>
      <vt:lpstr>Construction/Testing Time Table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Class2014</cp:lastModifiedBy>
  <cp:revision>235</cp:revision>
  <dcterms:created xsi:type="dcterms:W3CDTF">2013-09-23T02:18:42Z</dcterms:created>
  <dcterms:modified xsi:type="dcterms:W3CDTF">2014-03-18T14:47:43Z</dcterms:modified>
</cp:coreProperties>
</file>